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6AF159-A920-43D3-BEE9-19C4B6D26777}">
  <a:tblStyle styleId="{736AF159-A920-43D3-BEE9-19C4B6D26777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" name="Google Shape;8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1ad704d9a3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1ad704d9a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1ad704d9a3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1ad704d9a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9" name="Google Shape;19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6" name="Google Shape;20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3" name="Google Shape;21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1" name="Google Shape;22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" name="Google Shape;9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" name="Google Shape;11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6" name="Google Shape;11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3" name="Google Shape;12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1ad704d9a3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1ad704d9a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1ad704d9a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1ad704d9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203938" y="3144437"/>
            <a:ext cx="9355016" cy="8740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203938" y="4190045"/>
            <a:ext cx="9355016" cy="6462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Image"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67256" y="513406"/>
            <a:ext cx="2628380" cy="207138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/>
          <p:nvPr/>
        </p:nvSpPr>
        <p:spPr>
          <a:xfrm>
            <a:off x="381000" y="0"/>
            <a:ext cx="1620010" cy="6858000"/>
          </a:xfrm>
          <a:prstGeom prst="rect">
            <a:avLst/>
          </a:prstGeom>
          <a:solidFill>
            <a:srgbClr val="E88B3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" id="19" name="Google Shape;1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3522" y="4836315"/>
            <a:ext cx="13631195" cy="287747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/>
          <p:nvPr/>
        </p:nvSpPr>
        <p:spPr>
          <a:xfrm>
            <a:off x="5750719" y="2694582"/>
            <a:ext cx="226145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F4582"/>
                </a:solidFill>
                <a:latin typeface="Calibri"/>
                <a:ea typeface="Calibri"/>
                <a:cs typeface="Calibri"/>
                <a:sym typeface="Calibri"/>
              </a:rPr>
              <a:t>www.acharya.ac.in</a:t>
            </a:r>
            <a:endParaRPr b="1" i="0" sz="1400" u="none" cap="none" strike="noStrike">
              <a:solidFill>
                <a:srgbClr val="2F458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2708694" y="365125"/>
            <a:ext cx="8645106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2708694" y="1825625"/>
            <a:ext cx="8645106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2093842" y="6356350"/>
            <a:ext cx="1487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381000" y="-6252"/>
            <a:ext cx="1620010" cy="6864252"/>
          </a:xfrm>
          <a:prstGeom prst="rect">
            <a:avLst/>
          </a:prstGeom>
          <a:solidFill>
            <a:srgbClr val="E88B3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/>
          <p:nvPr/>
        </p:nvSpPr>
        <p:spPr>
          <a:xfrm>
            <a:off x="-19498" y="2035445"/>
            <a:ext cx="2533482" cy="304088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3"/>
          <p:cNvSpPr/>
          <p:nvPr/>
        </p:nvSpPr>
        <p:spPr>
          <a:xfrm>
            <a:off x="943056" y="4709179"/>
            <a:ext cx="495897" cy="94934"/>
          </a:xfrm>
          <a:prstGeom prst="rect">
            <a:avLst/>
          </a:prstGeom>
          <a:solidFill>
            <a:srgbClr val="E88B3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" id="30" name="Google Shape;3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8008" y="2389152"/>
            <a:ext cx="845994" cy="104669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3"/>
          <p:cNvSpPr txBox="1"/>
          <p:nvPr/>
        </p:nvSpPr>
        <p:spPr>
          <a:xfrm>
            <a:off x="530567" y="3429000"/>
            <a:ext cx="1320874" cy="78027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36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Click to Edit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/>
          <p:nvPr>
            <p:ph type="title"/>
          </p:nvPr>
        </p:nvSpPr>
        <p:spPr>
          <a:xfrm>
            <a:off x="2751425" y="435245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" type="body"/>
          </p:nvPr>
        </p:nvSpPr>
        <p:spPr>
          <a:xfrm>
            <a:off x="6921103" y="987425"/>
            <a:ext cx="4434284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5" name="Google Shape;35;p4"/>
          <p:cNvSpPr txBox="1"/>
          <p:nvPr>
            <p:ph idx="2" type="body"/>
          </p:nvPr>
        </p:nvSpPr>
        <p:spPr>
          <a:xfrm>
            <a:off x="2751425" y="2035445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6" name="Google Shape;36;p4"/>
          <p:cNvSpPr txBox="1"/>
          <p:nvPr>
            <p:ph idx="10" type="dt"/>
          </p:nvPr>
        </p:nvSpPr>
        <p:spPr>
          <a:xfrm>
            <a:off x="2120348" y="6356350"/>
            <a:ext cx="14610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381000" y="-6252"/>
            <a:ext cx="1620010" cy="6864252"/>
          </a:xfrm>
          <a:prstGeom prst="rect">
            <a:avLst/>
          </a:prstGeom>
          <a:solidFill>
            <a:srgbClr val="E88B3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4"/>
          <p:cNvSpPr/>
          <p:nvPr/>
        </p:nvSpPr>
        <p:spPr>
          <a:xfrm>
            <a:off x="-19498" y="2035445"/>
            <a:ext cx="2533482" cy="304088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4"/>
          <p:cNvSpPr/>
          <p:nvPr/>
        </p:nvSpPr>
        <p:spPr>
          <a:xfrm>
            <a:off x="943056" y="4709179"/>
            <a:ext cx="495897" cy="94934"/>
          </a:xfrm>
          <a:prstGeom prst="rect">
            <a:avLst/>
          </a:prstGeom>
          <a:solidFill>
            <a:srgbClr val="E88B3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" id="42" name="Google Shape;42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8008" y="2389152"/>
            <a:ext cx="845994" cy="104669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4"/>
          <p:cNvSpPr txBox="1"/>
          <p:nvPr/>
        </p:nvSpPr>
        <p:spPr>
          <a:xfrm>
            <a:off x="530567" y="3429000"/>
            <a:ext cx="1320874" cy="78027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36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Click to Edit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/>
          <p:nvPr>
            <p:ph type="title"/>
          </p:nvPr>
        </p:nvSpPr>
        <p:spPr>
          <a:xfrm>
            <a:off x="2663551" y="567882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/>
          <p:nvPr>
            <p:ph idx="2" type="pic"/>
          </p:nvPr>
        </p:nvSpPr>
        <p:spPr>
          <a:xfrm>
            <a:off x="6745355" y="987425"/>
            <a:ext cx="4610033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5"/>
          <p:cNvSpPr txBox="1"/>
          <p:nvPr>
            <p:ph idx="1" type="body"/>
          </p:nvPr>
        </p:nvSpPr>
        <p:spPr>
          <a:xfrm>
            <a:off x="2663551" y="2168082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8" name="Google Shape;48;p5"/>
          <p:cNvSpPr txBox="1"/>
          <p:nvPr>
            <p:ph idx="10" type="dt"/>
          </p:nvPr>
        </p:nvSpPr>
        <p:spPr>
          <a:xfrm>
            <a:off x="2107096" y="6356350"/>
            <a:ext cx="14743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381000" y="-6252"/>
            <a:ext cx="1620010" cy="6864252"/>
          </a:xfrm>
          <a:prstGeom prst="rect">
            <a:avLst/>
          </a:prstGeom>
          <a:solidFill>
            <a:srgbClr val="E88B3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-19498" y="2035445"/>
            <a:ext cx="2533482" cy="304088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943056" y="4709179"/>
            <a:ext cx="495897" cy="94934"/>
          </a:xfrm>
          <a:prstGeom prst="rect">
            <a:avLst/>
          </a:prstGeom>
          <a:solidFill>
            <a:srgbClr val="E88B3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" id="54" name="Google Shape;54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8008" y="2389152"/>
            <a:ext cx="845994" cy="104669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5"/>
          <p:cNvSpPr txBox="1"/>
          <p:nvPr/>
        </p:nvSpPr>
        <p:spPr>
          <a:xfrm>
            <a:off x="530567" y="3429000"/>
            <a:ext cx="1320874" cy="78027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36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Click to Edit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 txBox="1"/>
          <p:nvPr>
            <p:ph type="title"/>
          </p:nvPr>
        </p:nvSpPr>
        <p:spPr>
          <a:xfrm>
            <a:off x="2856280" y="365125"/>
            <a:ext cx="849751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6"/>
          <p:cNvSpPr txBox="1"/>
          <p:nvPr>
            <p:ph idx="1" type="body"/>
          </p:nvPr>
        </p:nvSpPr>
        <p:spPr>
          <a:xfrm rot="5400000">
            <a:off x="4824515" y="-234212"/>
            <a:ext cx="4351338" cy="8497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6"/>
          <p:cNvSpPr txBox="1"/>
          <p:nvPr>
            <p:ph idx="10" type="dt"/>
          </p:nvPr>
        </p:nvSpPr>
        <p:spPr>
          <a:xfrm>
            <a:off x="2107096" y="6356350"/>
            <a:ext cx="14743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" name="Google Shape;62;p6"/>
          <p:cNvSpPr/>
          <p:nvPr/>
        </p:nvSpPr>
        <p:spPr>
          <a:xfrm>
            <a:off x="381000" y="-6252"/>
            <a:ext cx="1620010" cy="6864252"/>
          </a:xfrm>
          <a:prstGeom prst="rect">
            <a:avLst/>
          </a:prstGeom>
          <a:solidFill>
            <a:srgbClr val="E88B3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6"/>
          <p:cNvSpPr/>
          <p:nvPr/>
        </p:nvSpPr>
        <p:spPr>
          <a:xfrm>
            <a:off x="-19498" y="2035445"/>
            <a:ext cx="2533482" cy="304088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6"/>
          <p:cNvSpPr/>
          <p:nvPr/>
        </p:nvSpPr>
        <p:spPr>
          <a:xfrm>
            <a:off x="943056" y="4709179"/>
            <a:ext cx="495897" cy="94934"/>
          </a:xfrm>
          <a:prstGeom prst="rect">
            <a:avLst/>
          </a:prstGeom>
          <a:solidFill>
            <a:srgbClr val="E88B3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" id="65" name="Google Shape;65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8008" y="2389152"/>
            <a:ext cx="845994" cy="104669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 txBox="1"/>
          <p:nvPr/>
        </p:nvSpPr>
        <p:spPr>
          <a:xfrm>
            <a:off x="530567" y="3429000"/>
            <a:ext cx="1320874" cy="78027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36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Click to Edit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7"/>
          <p:cNvSpPr txBox="1"/>
          <p:nvPr>
            <p:ph idx="1" type="body"/>
          </p:nvPr>
        </p:nvSpPr>
        <p:spPr>
          <a:xfrm rot="5400000">
            <a:off x="2756043" y="360506"/>
            <a:ext cx="5811838" cy="5821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7"/>
          <p:cNvSpPr txBox="1"/>
          <p:nvPr>
            <p:ph idx="10" type="dt"/>
          </p:nvPr>
        </p:nvSpPr>
        <p:spPr>
          <a:xfrm>
            <a:off x="2133600" y="6356350"/>
            <a:ext cx="1447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381000" y="-6252"/>
            <a:ext cx="1620010" cy="6864252"/>
          </a:xfrm>
          <a:prstGeom prst="rect">
            <a:avLst/>
          </a:prstGeom>
          <a:solidFill>
            <a:srgbClr val="E88B3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7"/>
          <p:cNvSpPr/>
          <p:nvPr/>
        </p:nvSpPr>
        <p:spPr>
          <a:xfrm>
            <a:off x="-19498" y="2035445"/>
            <a:ext cx="2533482" cy="304088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7"/>
          <p:cNvSpPr/>
          <p:nvPr/>
        </p:nvSpPr>
        <p:spPr>
          <a:xfrm>
            <a:off x="943056" y="4709179"/>
            <a:ext cx="495897" cy="94934"/>
          </a:xfrm>
          <a:prstGeom prst="rect">
            <a:avLst/>
          </a:prstGeom>
          <a:solidFill>
            <a:srgbClr val="E88B3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" id="76" name="Google Shape;76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8008" y="2389152"/>
            <a:ext cx="845994" cy="104669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7"/>
          <p:cNvSpPr txBox="1"/>
          <p:nvPr/>
        </p:nvSpPr>
        <p:spPr>
          <a:xfrm>
            <a:off x="143560" y="3429000"/>
            <a:ext cx="2215327" cy="78027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36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Click to Edit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6.jpg"/><Relationship Id="rId5" Type="http://schemas.openxmlformats.org/officeDocument/2006/relationships/image" Target="../media/image5.jpg"/><Relationship Id="rId6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"/>
          <p:cNvSpPr txBox="1"/>
          <p:nvPr>
            <p:ph type="ctrTitle"/>
          </p:nvPr>
        </p:nvSpPr>
        <p:spPr>
          <a:xfrm>
            <a:off x="2203950" y="3061600"/>
            <a:ext cx="93549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i="1" lang="en-US" sz="2800"/>
              <a:t>    </a:t>
            </a:r>
            <a:br>
              <a:rPr i="1" lang="en-US" sz="2800"/>
            </a:br>
            <a:br>
              <a:rPr i="1" lang="en-US" sz="2800"/>
            </a:br>
            <a:r>
              <a:rPr i="1" lang="en-US" sz="2800"/>
              <a:t>  Mini-Project  Presentation on</a:t>
            </a:r>
            <a:br>
              <a:rPr i="1" lang="en-US" sz="3600"/>
            </a:br>
            <a:r>
              <a:rPr b="1" lang="en-US" sz="2400"/>
              <a:t>Design and Implementation of a Secure Battery Management</a:t>
            </a:r>
            <a:endParaRPr b="1" sz="24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/>
              <a:t>System (BMS) with Safety Features for Lithium-based Batteries</a:t>
            </a:r>
            <a:endParaRPr b="1" sz="24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1" sz="2400"/>
          </a:p>
        </p:txBody>
      </p:sp>
      <p:sp>
        <p:nvSpPr>
          <p:cNvPr id="83" name="Google Shape;83;p8"/>
          <p:cNvSpPr txBox="1"/>
          <p:nvPr/>
        </p:nvSpPr>
        <p:spPr>
          <a:xfrm>
            <a:off x="8365772" y="4833725"/>
            <a:ext cx="21390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Team Members:-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Sumith Subraya Nayak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Tejas S                 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Sathya M                         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Utkarsh Kumar karn        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8"/>
          <p:cNvSpPr txBox="1"/>
          <p:nvPr/>
        </p:nvSpPr>
        <p:spPr>
          <a:xfrm>
            <a:off x="2281085" y="5083277"/>
            <a:ext cx="351994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Guide Name: Prof. Roopa 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Designation: As</a:t>
            </a:r>
            <a:r>
              <a:rPr b="1" lang="en-US">
                <a:solidFill>
                  <a:schemeClr val="dk1"/>
                </a:solidFill>
              </a:rPr>
              <a:t>sistant</a:t>
            </a: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Professor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8"/>
          <p:cNvSpPr txBox="1"/>
          <p:nvPr/>
        </p:nvSpPr>
        <p:spPr>
          <a:xfrm>
            <a:off x="10504775" y="5222125"/>
            <a:ext cx="1409700" cy="12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1AY22EC103                          1AY22EC124                     1AY22EC087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1AY22EC112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7"/>
          <p:cNvSpPr txBox="1"/>
          <p:nvPr/>
        </p:nvSpPr>
        <p:spPr>
          <a:xfrm>
            <a:off x="482909" y="3644350"/>
            <a:ext cx="1379100" cy="30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Dept. of ECE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3475" y="273875"/>
            <a:ext cx="5338501" cy="3008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7"/>
          <p:cNvPicPr preferRelativeResize="0"/>
          <p:nvPr/>
        </p:nvPicPr>
        <p:blipFill rotWithShape="1">
          <a:blip r:embed="rId4">
            <a:alphaModFix/>
          </a:blip>
          <a:srcRect b="0" l="0" r="0" t="18864"/>
          <a:stretch/>
        </p:blipFill>
        <p:spPr>
          <a:xfrm>
            <a:off x="2178350" y="260550"/>
            <a:ext cx="4675125" cy="635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3500" y="3602679"/>
            <a:ext cx="5338501" cy="3008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8"/>
          <p:cNvSpPr txBox="1"/>
          <p:nvPr>
            <p:ph type="title"/>
          </p:nvPr>
        </p:nvSpPr>
        <p:spPr>
          <a:xfrm>
            <a:off x="2708700" y="191900"/>
            <a:ext cx="8645100" cy="5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288"/>
              <a:t>Serial monitor</a:t>
            </a:r>
            <a:endParaRPr b="1" sz="2288"/>
          </a:p>
        </p:txBody>
      </p:sp>
      <p:sp>
        <p:nvSpPr>
          <p:cNvPr id="194" name="Google Shape;194;p18"/>
          <p:cNvSpPr txBox="1"/>
          <p:nvPr>
            <p:ph idx="1" type="body"/>
          </p:nvPr>
        </p:nvSpPr>
        <p:spPr>
          <a:xfrm>
            <a:off x="2708694" y="1825625"/>
            <a:ext cx="86451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8"/>
          <p:cNvSpPr txBox="1"/>
          <p:nvPr/>
        </p:nvSpPr>
        <p:spPr>
          <a:xfrm>
            <a:off x="482909" y="3644350"/>
            <a:ext cx="1379100" cy="30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Dept. of ECE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800" y="780163"/>
            <a:ext cx="8778902" cy="529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"/>
          <p:cNvSpPr txBox="1"/>
          <p:nvPr>
            <p:ph type="title"/>
          </p:nvPr>
        </p:nvSpPr>
        <p:spPr>
          <a:xfrm>
            <a:off x="2671425" y="136075"/>
            <a:ext cx="86451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en-US" sz="3100">
                <a:latin typeface="Times New Roman"/>
                <a:ea typeface="Times New Roman"/>
                <a:cs typeface="Times New Roman"/>
                <a:sym typeface="Times New Roman"/>
              </a:rPr>
              <a:t>Impact</a:t>
            </a:r>
            <a:endParaRPr b="1" sz="3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2" name="Google Shape;202;p19"/>
          <p:cNvSpPr txBox="1"/>
          <p:nvPr>
            <p:ph idx="1" type="body"/>
          </p:nvPr>
        </p:nvSpPr>
        <p:spPr>
          <a:xfrm>
            <a:off x="2671425" y="913625"/>
            <a:ext cx="8645100" cy="58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latin typeface="Times New Roman"/>
                <a:ea typeface="Times New Roman"/>
                <a:cs typeface="Times New Roman"/>
                <a:sym typeface="Times New Roman"/>
              </a:rPr>
              <a:t>Enhanced Safety: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-US" sz="1200">
                <a:latin typeface="Times New Roman"/>
                <a:ea typeface="Times New Roman"/>
                <a:cs typeface="Times New Roman"/>
                <a:sym typeface="Times New Roman"/>
              </a:rPr>
              <a:t>Prevents battery malfunctions (overcharging, overheating).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-US" sz="1200">
                <a:latin typeface="Times New Roman"/>
                <a:ea typeface="Times New Roman"/>
                <a:cs typeface="Times New Roman"/>
                <a:sym typeface="Times New Roman"/>
              </a:rPr>
              <a:t>Incorporates fail-safe mechanisms for emergency disconnection.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latin typeface="Times New Roman"/>
                <a:ea typeface="Times New Roman"/>
                <a:cs typeface="Times New Roman"/>
                <a:sym typeface="Times New Roman"/>
              </a:rPr>
              <a:t>Data Integrity and Privacy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-US" sz="1200">
                <a:latin typeface="Times New Roman"/>
                <a:ea typeface="Times New Roman"/>
                <a:cs typeface="Times New Roman"/>
                <a:sym typeface="Times New Roman"/>
              </a:rPr>
              <a:t>Ensures accurate monitoring of battery performance.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-US" sz="1200">
                <a:latin typeface="Times New Roman"/>
                <a:ea typeface="Times New Roman"/>
                <a:cs typeface="Times New Roman"/>
                <a:sym typeface="Times New Roman"/>
              </a:rPr>
              <a:t>Protects against unauthorized access and cyber threats.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latin typeface="Times New Roman"/>
                <a:ea typeface="Times New Roman"/>
                <a:cs typeface="Times New Roman"/>
                <a:sym typeface="Times New Roman"/>
              </a:rPr>
              <a:t>Increased Battery Lifespan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-US" sz="1200">
                <a:latin typeface="Times New Roman"/>
                <a:ea typeface="Times New Roman"/>
                <a:cs typeface="Times New Roman"/>
                <a:sym typeface="Times New Roman"/>
              </a:rPr>
              <a:t>Optimizes charging and discharging processes.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-US" sz="1200">
                <a:latin typeface="Times New Roman"/>
                <a:ea typeface="Times New Roman"/>
                <a:cs typeface="Times New Roman"/>
                <a:sym typeface="Times New Roman"/>
              </a:rPr>
              <a:t>Facilitates early fault detection and intervention.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latin typeface="Times New Roman"/>
                <a:ea typeface="Times New Roman"/>
                <a:cs typeface="Times New Roman"/>
                <a:sym typeface="Times New Roman"/>
              </a:rPr>
              <a:t>Improved System Efficiency: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-US" sz="1200">
                <a:latin typeface="Times New Roman"/>
                <a:ea typeface="Times New Roman"/>
                <a:cs typeface="Times New Roman"/>
                <a:sym typeface="Times New Roman"/>
              </a:rPr>
              <a:t>Ensures optimal battery performance through effective management.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-US" sz="1200">
                <a:latin typeface="Times New Roman"/>
                <a:ea typeface="Times New Roman"/>
                <a:cs typeface="Times New Roman"/>
                <a:sym typeface="Times New Roman"/>
              </a:rPr>
              <a:t>Enhances energy utilization and minimizes losses.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b="1" lang="en-US" sz="1400">
                <a:latin typeface="Times New Roman"/>
                <a:ea typeface="Times New Roman"/>
                <a:cs typeface="Times New Roman"/>
                <a:sym typeface="Times New Roman"/>
              </a:rPr>
              <a:t>Technological Impacts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-US" sz="1200">
                <a:latin typeface="Times New Roman"/>
                <a:ea typeface="Times New Roman"/>
                <a:cs typeface="Times New Roman"/>
                <a:sym typeface="Times New Roman"/>
              </a:rPr>
              <a:t>Innovation in Battery Technology: The development of a secure BMS may drive innovation in battery technology, leading to advancements in battery chemistry and efficiency.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-US" sz="1200">
                <a:latin typeface="Times New Roman"/>
                <a:ea typeface="Times New Roman"/>
                <a:cs typeface="Times New Roman"/>
                <a:sym typeface="Times New Roman"/>
              </a:rPr>
              <a:t>Integration with IoT: A secure BMS can be integrated with IoT devices for real-time monitoring and management, enabling smarter energy solutions.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latin typeface="Times New Roman"/>
                <a:ea typeface="Times New Roman"/>
                <a:cs typeface="Times New Roman"/>
                <a:sym typeface="Times New Roman"/>
              </a:rPr>
              <a:t>Sustainability: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-US" sz="1200">
                <a:latin typeface="Times New Roman"/>
                <a:ea typeface="Times New Roman"/>
                <a:cs typeface="Times New Roman"/>
                <a:sym typeface="Times New Roman"/>
              </a:rPr>
              <a:t>Reduces e-waste and energy consumption.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-US" sz="1200">
                <a:latin typeface="Times New Roman"/>
                <a:ea typeface="Times New Roman"/>
                <a:cs typeface="Times New Roman"/>
                <a:sym typeface="Times New Roman"/>
              </a:rPr>
              <a:t>Informs battery recycling and reuse strategies.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0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3" name="Google Shape;203;p19"/>
          <p:cNvSpPr txBox="1"/>
          <p:nvPr/>
        </p:nvSpPr>
        <p:spPr>
          <a:xfrm>
            <a:off x="498734" y="3703125"/>
            <a:ext cx="1379100" cy="30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Dept. of ECE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"/>
          <p:cNvSpPr txBox="1"/>
          <p:nvPr>
            <p:ph type="title"/>
          </p:nvPr>
        </p:nvSpPr>
        <p:spPr>
          <a:xfrm>
            <a:off x="2708700" y="99275"/>
            <a:ext cx="86451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2286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400"/>
              <a:buNone/>
            </a:pPr>
            <a:r>
              <a:rPr b="1" lang="en-US" sz="3100">
                <a:latin typeface="Times New Roman"/>
                <a:ea typeface="Times New Roman"/>
                <a:cs typeface="Times New Roman"/>
                <a:sym typeface="Times New Roman"/>
              </a:rPr>
              <a:t>Responsibilities among the group members </a:t>
            </a:r>
            <a:endParaRPr b="1" sz="3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9" name="Google Shape;209;p20"/>
          <p:cNvSpPr txBox="1"/>
          <p:nvPr>
            <p:ph idx="1" type="body"/>
          </p:nvPr>
        </p:nvSpPr>
        <p:spPr>
          <a:xfrm>
            <a:off x="2708700" y="930275"/>
            <a:ext cx="8645100" cy="59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1.</a:t>
            </a:r>
            <a:r>
              <a:rPr lang="en-US" sz="13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Lead researcher (Sumith Subraya Nayak):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latin typeface="Times New Roman"/>
                <a:ea typeface="Times New Roman"/>
                <a:cs typeface="Times New Roman"/>
                <a:sym typeface="Times New Roman"/>
              </a:rPr>
              <a:t>Oversee project timeline and milestones. Coordinate team meetings and communication.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1300">
                <a:latin typeface="Times New Roman"/>
                <a:ea typeface="Times New Roman"/>
                <a:cs typeface="Times New Roman"/>
                <a:sym typeface="Times New Roman"/>
              </a:rPr>
              <a:t>Manage project documentation and liaise with Guide. Monitor progress and provide updates.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2. Hardware Engineer (Utkarsh Kumar karn):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latin typeface="Times New Roman"/>
                <a:ea typeface="Times New Roman"/>
                <a:cs typeface="Times New Roman"/>
                <a:sym typeface="Times New Roman"/>
              </a:rPr>
              <a:t>Design and implement BMS hardware. Select sensors and microcontroller.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1300">
                <a:latin typeface="Times New Roman"/>
                <a:ea typeface="Times New Roman"/>
                <a:cs typeface="Times New Roman"/>
                <a:sym typeface="Times New Roman"/>
              </a:rPr>
              <a:t>Develop circuit design and integrate protection circuits. Test and troubleshoot hardware.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3. Firmware Developer (Tejas S):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latin typeface="Times New Roman"/>
                <a:ea typeface="Times New Roman"/>
                <a:cs typeface="Times New Roman"/>
                <a:sym typeface="Times New Roman"/>
              </a:rPr>
              <a:t>            Develop firmware for the microcontroller. Implement safety protocols and secure updates.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1300">
                <a:latin typeface="Times New Roman"/>
                <a:ea typeface="Times New Roman"/>
                <a:cs typeface="Times New Roman"/>
                <a:sym typeface="Times New Roman"/>
              </a:rPr>
              <a:t> Ensure hardware-firmware integration. Debug and validate firmware.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4. Testing and Validation Engineer (Sathya M):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latin typeface="Times New Roman"/>
                <a:ea typeface="Times New Roman"/>
                <a:cs typeface="Times New Roman"/>
                <a:sym typeface="Times New Roman"/>
              </a:rPr>
              <a:t>            Create and execute test plans. Test for thermal runaway and failure modes.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latin typeface="Times New Roman"/>
                <a:ea typeface="Times New Roman"/>
                <a:cs typeface="Times New Roman"/>
                <a:sym typeface="Times New Roman"/>
              </a:rPr>
              <a:t> Analyze data and ensure system safety standards. Document results and suggest improvements.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" name="Google Shape;210;p20"/>
          <p:cNvSpPr txBox="1"/>
          <p:nvPr/>
        </p:nvSpPr>
        <p:spPr>
          <a:xfrm>
            <a:off x="441584" y="3607875"/>
            <a:ext cx="1379100" cy="30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Dept. of ECE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"/>
          <p:cNvSpPr txBox="1"/>
          <p:nvPr>
            <p:ph idx="1" type="body"/>
          </p:nvPr>
        </p:nvSpPr>
        <p:spPr>
          <a:xfrm>
            <a:off x="2653825" y="240027"/>
            <a:ext cx="86451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Gantt Chart</a:t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" name="Google Shape;216;p21"/>
          <p:cNvSpPr txBox="1"/>
          <p:nvPr/>
        </p:nvSpPr>
        <p:spPr>
          <a:xfrm>
            <a:off x="523825" y="3708157"/>
            <a:ext cx="1379100" cy="30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Dept. of ECE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3825" y="2847650"/>
            <a:ext cx="6610200" cy="409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3825" y="1181100"/>
            <a:ext cx="3868652" cy="166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"/>
          <p:cNvSpPr txBox="1"/>
          <p:nvPr>
            <p:ph type="title"/>
          </p:nvPr>
        </p:nvSpPr>
        <p:spPr>
          <a:xfrm>
            <a:off x="2708700" y="365125"/>
            <a:ext cx="86451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REFERENCE</a:t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p22"/>
          <p:cNvSpPr txBox="1"/>
          <p:nvPr>
            <p:ph idx="1" type="body"/>
          </p:nvPr>
        </p:nvSpPr>
        <p:spPr>
          <a:xfrm>
            <a:off x="2644300" y="1825625"/>
            <a:ext cx="8645106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[1] </a:t>
            </a:r>
            <a:r>
              <a:rPr b="1" lang="en-US" sz="1400">
                <a:latin typeface="Times New Roman"/>
                <a:ea typeface="Times New Roman"/>
                <a:cs typeface="Times New Roman"/>
                <a:sym typeface="Times New Roman"/>
              </a:rPr>
              <a:t>Markus Lelie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-US" sz="1400">
                <a:latin typeface="Times New Roman"/>
                <a:ea typeface="Times New Roman"/>
                <a:cs typeface="Times New Roman"/>
                <a:sym typeface="Times New Roman"/>
              </a:rPr>
              <a:t>Thomas Braun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-US" sz="1400">
                <a:latin typeface="Times New Roman"/>
                <a:ea typeface="Times New Roman"/>
                <a:cs typeface="Times New Roman"/>
                <a:sym typeface="Times New Roman"/>
              </a:rPr>
              <a:t>Marcus Knips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-US" sz="1400">
                <a:latin typeface="Times New Roman"/>
                <a:ea typeface="Times New Roman"/>
                <a:cs typeface="Times New Roman"/>
                <a:sym typeface="Times New Roman"/>
              </a:rPr>
              <a:t>Hannes Nordmann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-US" sz="1400">
                <a:latin typeface="Times New Roman"/>
                <a:ea typeface="Times New Roman"/>
                <a:cs typeface="Times New Roman"/>
                <a:sym typeface="Times New Roman"/>
              </a:rPr>
              <a:t>Florian Ringbeck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-US" sz="1400">
                <a:latin typeface="Times New Roman"/>
                <a:ea typeface="Times New Roman"/>
                <a:cs typeface="Times New Roman"/>
                <a:sym typeface="Times New Roman"/>
              </a:rPr>
              <a:t>Hendrik Zappen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-US" sz="1400">
                <a:latin typeface="Times New Roman"/>
                <a:ea typeface="Times New Roman"/>
                <a:cs typeface="Times New Roman"/>
                <a:sym typeface="Times New Roman"/>
              </a:rPr>
              <a:t>Dirk Uwe Sauer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. (2022). "Battery Management System Hardware Concepts: An Overview." </a:t>
            </a:r>
            <a:r>
              <a:rPr i="1" lang="en-US" sz="1400">
                <a:latin typeface="Times New Roman"/>
                <a:ea typeface="Times New Roman"/>
                <a:cs typeface="Times New Roman"/>
                <a:sym typeface="Times New Roman"/>
              </a:rPr>
              <a:t>Applied Sciences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, 8(4), 534. Published on: 30 March 2022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[2] </a:t>
            </a:r>
            <a:r>
              <a:rPr b="1" lang="en-US" sz="1400">
                <a:latin typeface="Times New Roman"/>
                <a:ea typeface="Times New Roman"/>
                <a:cs typeface="Times New Roman"/>
                <a:sym typeface="Times New Roman"/>
              </a:rPr>
              <a:t>Balakumar Balasingam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-US" sz="1400">
                <a:latin typeface="Times New Roman"/>
                <a:ea typeface="Times New Roman"/>
                <a:cs typeface="Times New Roman"/>
                <a:sym typeface="Times New Roman"/>
              </a:rPr>
              <a:t>Mostafa Ahmed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-US" sz="1400">
                <a:latin typeface="Times New Roman"/>
                <a:ea typeface="Times New Roman"/>
                <a:cs typeface="Times New Roman"/>
                <a:sym typeface="Times New Roman"/>
              </a:rPr>
              <a:t>Krishna Pattipati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. (2022). "Voltage Sensor fault detection, isolation and estimation for lithium-ion battery used in electrical vehicles via a simple and practical method." </a:t>
            </a:r>
            <a:r>
              <a:rPr i="1" lang="en-US" sz="1400">
                <a:latin typeface="Times New Roman"/>
                <a:ea typeface="Times New Roman"/>
                <a:cs typeface="Times New Roman"/>
                <a:sym typeface="Times New Roman"/>
              </a:rPr>
              <a:t>Energies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, 13(11), 2825. Published on: 2 June 2022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[3] </a:t>
            </a:r>
            <a:r>
              <a:rPr b="1" lang="en-US" sz="1400">
                <a:latin typeface="Times New Roman"/>
                <a:ea typeface="Times New Roman"/>
                <a:cs typeface="Times New Roman"/>
                <a:sym typeface="Times New Roman"/>
              </a:rPr>
              <a:t>David Marcos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-US" sz="1400">
                <a:latin typeface="Times New Roman"/>
                <a:ea typeface="Times New Roman"/>
                <a:cs typeface="Times New Roman"/>
                <a:sym typeface="Times New Roman"/>
              </a:rPr>
              <a:t>Maitane Garmendia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-US" sz="1400">
                <a:latin typeface="Times New Roman"/>
                <a:ea typeface="Times New Roman"/>
                <a:cs typeface="Times New Roman"/>
                <a:sym typeface="Times New Roman"/>
              </a:rPr>
              <a:t>Jon Crego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-US" sz="1400">
                <a:latin typeface="Times New Roman"/>
                <a:ea typeface="Times New Roman"/>
                <a:cs typeface="Times New Roman"/>
                <a:sym typeface="Times New Roman"/>
              </a:rPr>
              <a:t>José Antonio Cortajarena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. (2021). "Functional Safety BMS Design Methodology for Automotive Lithium-Based Batteries." </a:t>
            </a:r>
            <a:r>
              <a:rPr i="1" lang="en-US" sz="1400">
                <a:latin typeface="Times New Roman"/>
                <a:ea typeface="Times New Roman"/>
                <a:cs typeface="Times New Roman"/>
                <a:sym typeface="Times New Roman"/>
              </a:rPr>
              <a:t>Energies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, 14(21), 6942. Published on: 21 October 2021​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[4]</a:t>
            </a:r>
            <a:r>
              <a:rPr b="1" lang="en-US" sz="1400">
                <a:latin typeface="Times New Roman"/>
                <a:ea typeface="Times New Roman"/>
                <a:cs typeface="Times New Roman"/>
                <a:sym typeface="Times New Roman"/>
              </a:rPr>
              <a:t>Yusheng Zheng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-US" sz="1400">
                <a:latin typeface="Times New Roman"/>
                <a:ea typeface="Times New Roman"/>
                <a:cs typeface="Times New Roman"/>
                <a:sym typeface="Times New Roman"/>
              </a:rPr>
              <a:t>Yunhong Che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-US" sz="1400">
                <a:latin typeface="Times New Roman"/>
                <a:ea typeface="Times New Roman"/>
                <a:cs typeface="Times New Roman"/>
                <a:sym typeface="Times New Roman"/>
              </a:rPr>
              <a:t>Xiaosong Hu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-US" sz="1400">
                <a:latin typeface="Times New Roman"/>
                <a:ea typeface="Times New Roman"/>
                <a:cs typeface="Times New Roman"/>
                <a:sym typeface="Times New Roman"/>
              </a:rPr>
              <a:t>Xin Sui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-US" sz="1400">
                <a:latin typeface="Times New Roman"/>
                <a:ea typeface="Times New Roman"/>
                <a:cs typeface="Times New Roman"/>
                <a:sym typeface="Times New Roman"/>
              </a:rPr>
              <a:t>Daniel-Ioan Stroe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-US" sz="1400">
                <a:latin typeface="Times New Roman"/>
                <a:ea typeface="Times New Roman"/>
                <a:cs typeface="Times New Roman"/>
                <a:sym typeface="Times New Roman"/>
              </a:rPr>
              <a:t>Remus Teodorescu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.(2023)."Thermal state monitoring of lithium-ion batteries: Progress, challenges, and opportunities." </a:t>
            </a:r>
            <a:r>
              <a:rPr i="1" lang="en-US" sz="1400">
                <a:latin typeface="Times New Roman"/>
                <a:ea typeface="Times New Roman"/>
                <a:cs typeface="Times New Roman"/>
                <a:sym typeface="Times New Roman"/>
              </a:rPr>
              <a:t>Progress in Energy and Combustion Science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, 100, 101120. Published on: 22 September 2023.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300"/>
          </a:p>
        </p:txBody>
      </p:sp>
      <p:sp>
        <p:nvSpPr>
          <p:cNvPr id="225" name="Google Shape;225;p22"/>
          <p:cNvSpPr txBox="1"/>
          <p:nvPr/>
        </p:nvSpPr>
        <p:spPr>
          <a:xfrm>
            <a:off x="479684" y="3665025"/>
            <a:ext cx="1379100" cy="30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Dept. of ECE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9"/>
          <p:cNvSpPr txBox="1"/>
          <p:nvPr>
            <p:ph type="title"/>
          </p:nvPr>
        </p:nvSpPr>
        <p:spPr>
          <a:xfrm>
            <a:off x="2708700" y="365125"/>
            <a:ext cx="8645100" cy="10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 sz="3500">
                <a:latin typeface="Times New Roman"/>
                <a:ea typeface="Times New Roman"/>
                <a:cs typeface="Times New Roman"/>
                <a:sym typeface="Times New Roman"/>
              </a:rPr>
              <a:t>TABLE OF CONTENTS</a:t>
            </a:r>
            <a:endParaRPr sz="3500"/>
          </a:p>
        </p:txBody>
      </p:sp>
      <p:sp>
        <p:nvSpPr>
          <p:cNvPr id="91" name="Google Shape;91;p9"/>
          <p:cNvSpPr txBox="1"/>
          <p:nvPr>
            <p:ph idx="1" type="body"/>
          </p:nvPr>
        </p:nvSpPr>
        <p:spPr>
          <a:xfrm>
            <a:off x="2708700" y="1437925"/>
            <a:ext cx="8645100" cy="51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75023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17646"/>
              <a:buFont typeface="Noto Sans Symbols"/>
              <a:buChar char="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/>
          </a:p>
          <a:p>
            <a:pPr indent="-375023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17646"/>
              <a:buFont typeface="Noto Sans Symbols"/>
              <a:buChar char="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Literature Survey</a:t>
            </a:r>
            <a:endParaRPr/>
          </a:p>
          <a:p>
            <a:pPr indent="-375023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17646"/>
              <a:buFont typeface="Noto Sans Symbols"/>
              <a:buChar char="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Problem Statement &amp; Objectives</a:t>
            </a:r>
            <a:endParaRPr/>
          </a:p>
          <a:p>
            <a:pPr indent="-375023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17647"/>
              <a:buFont typeface="Noto Sans Symbols"/>
              <a:buChar char="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306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Times New Roman"/>
              <a:buChar char="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Simulink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306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Times New Roman"/>
              <a:buChar char="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Components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3059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Times New Roman"/>
              <a:buChar char="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Serial monitor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306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Times New Roman"/>
              <a:buChar char="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Impact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306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Times New Roman"/>
              <a:buChar char="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Responsibilities among the group members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5306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Calibri"/>
              <a:buChar char="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Gantt Chart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75023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17646"/>
              <a:buFont typeface="Noto Sans Symbols"/>
              <a:buChar char="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Reference 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7646"/>
              <a:buNone/>
            </a:pPr>
            <a:r>
              <a:t/>
            </a:r>
            <a:endParaRPr/>
          </a:p>
        </p:txBody>
      </p:sp>
      <p:sp>
        <p:nvSpPr>
          <p:cNvPr id="92" name="Google Shape;92;p9"/>
          <p:cNvSpPr txBox="1"/>
          <p:nvPr/>
        </p:nvSpPr>
        <p:spPr>
          <a:xfrm>
            <a:off x="517784" y="3703125"/>
            <a:ext cx="1379100" cy="30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Dept. of ECE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"/>
          <p:cNvSpPr txBox="1"/>
          <p:nvPr>
            <p:ph type="title"/>
          </p:nvPr>
        </p:nvSpPr>
        <p:spPr>
          <a:xfrm>
            <a:off x="2708700" y="418050"/>
            <a:ext cx="89166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22221"/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b="1" sz="3600"/>
          </a:p>
        </p:txBody>
      </p:sp>
      <p:sp>
        <p:nvSpPr>
          <p:cNvPr id="98" name="Google Shape;98;p10"/>
          <p:cNvSpPr txBox="1"/>
          <p:nvPr>
            <p:ph idx="1" type="body"/>
          </p:nvPr>
        </p:nvSpPr>
        <p:spPr>
          <a:xfrm>
            <a:off x="2708700" y="997950"/>
            <a:ext cx="8645100" cy="57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11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-US" sz="1300">
                <a:latin typeface="Times New Roman"/>
                <a:ea typeface="Times New Roman"/>
                <a:cs typeface="Times New Roman"/>
                <a:sym typeface="Times New Roman"/>
              </a:rPr>
              <a:t>Revolutionizing Battery Management Systems (BMS) with advanced monitoring and alert mechanisms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Importance of Battery Managemen</a:t>
            </a:r>
            <a:r>
              <a:rPr lang="en-US" sz="1328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endParaRPr sz="1328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2975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29"/>
              <a:buFont typeface="Times New Roman"/>
              <a:buChar char="●"/>
            </a:pPr>
            <a:r>
              <a:rPr lang="en-US" sz="1328">
                <a:latin typeface="Times New Roman"/>
                <a:ea typeface="Times New Roman"/>
                <a:cs typeface="Times New Roman"/>
                <a:sym typeface="Times New Roman"/>
              </a:rPr>
              <a:t>Critical for electric vehicles, renewable energy, and portable electronics</a:t>
            </a:r>
            <a:endParaRPr sz="1328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29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29"/>
              <a:buFont typeface="Times New Roman"/>
              <a:buChar char="●"/>
            </a:pPr>
            <a:r>
              <a:rPr lang="en-US" sz="1328">
                <a:latin typeface="Times New Roman"/>
                <a:ea typeface="Times New Roman"/>
                <a:cs typeface="Times New Roman"/>
                <a:sym typeface="Times New Roman"/>
              </a:rPr>
              <a:t>Ensures battery efficiency, safety, and performance</a:t>
            </a:r>
            <a:endParaRPr sz="1328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328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en-US" sz="1528">
                <a:latin typeface="Times New Roman"/>
                <a:ea typeface="Times New Roman"/>
                <a:cs typeface="Times New Roman"/>
                <a:sym typeface="Times New Roman"/>
              </a:rPr>
              <a:t>Key  Features of the Project </a:t>
            </a:r>
            <a:endParaRPr sz="1528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2975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29"/>
              <a:buFont typeface="Times New Roman"/>
              <a:buChar char="●"/>
            </a:pPr>
            <a:r>
              <a:rPr lang="en-US" sz="1328">
                <a:latin typeface="Times New Roman"/>
                <a:ea typeface="Times New Roman"/>
                <a:cs typeface="Times New Roman"/>
                <a:sym typeface="Times New Roman"/>
              </a:rPr>
              <a:t>Continuous monitoring of voltage, temperature, and current</a:t>
            </a:r>
            <a:endParaRPr sz="1328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29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29"/>
              <a:buFont typeface="Times New Roman"/>
              <a:buChar char="●"/>
            </a:pPr>
            <a:r>
              <a:rPr lang="en-US" sz="1328">
                <a:latin typeface="Times New Roman"/>
                <a:ea typeface="Times New Roman"/>
                <a:cs typeface="Times New Roman"/>
                <a:sym typeface="Times New Roman"/>
              </a:rPr>
              <a:t>Immediate alerts for abnormal surges, overheating, or irregularities</a:t>
            </a:r>
            <a:endParaRPr sz="1328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29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29"/>
              <a:buFont typeface="Times New Roman"/>
              <a:buChar char="●"/>
            </a:pPr>
            <a:r>
              <a:rPr lang="en-US" sz="1328">
                <a:latin typeface="Times New Roman"/>
                <a:ea typeface="Times New Roman"/>
                <a:cs typeface="Times New Roman"/>
                <a:sym typeface="Times New Roman"/>
              </a:rPr>
              <a:t>Real-time data, diagnostics, and early warning alerts</a:t>
            </a:r>
            <a:endParaRPr sz="1328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328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en-US" sz="1528">
                <a:latin typeface="Times New Roman"/>
                <a:ea typeface="Times New Roman"/>
                <a:cs typeface="Times New Roman"/>
                <a:sym typeface="Times New Roman"/>
              </a:rPr>
              <a:t>Motivation for the Project</a:t>
            </a:r>
            <a:endParaRPr sz="1528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2975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29"/>
              <a:buFont typeface="Times New Roman"/>
              <a:buChar char="●"/>
            </a:pPr>
            <a:r>
              <a:rPr lang="en-US" sz="1328">
                <a:latin typeface="Times New Roman"/>
                <a:ea typeface="Times New Roman"/>
                <a:cs typeface="Times New Roman"/>
                <a:sym typeface="Times New Roman"/>
              </a:rPr>
              <a:t>The Pager Attack revealed the importance of secure, advanced monitoring systems.</a:t>
            </a:r>
            <a:endParaRPr sz="1328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29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29"/>
              <a:buFont typeface="Times New Roman"/>
              <a:buChar char="●"/>
            </a:pPr>
            <a:r>
              <a:rPr lang="en-US" sz="1328">
                <a:latin typeface="Times New Roman"/>
                <a:ea typeface="Times New Roman"/>
                <a:cs typeface="Times New Roman"/>
                <a:sym typeface="Times New Roman"/>
              </a:rPr>
              <a:t>Motivated us to design a secure Battery Management System (BMS) with enhanced protection.</a:t>
            </a:r>
            <a:endParaRPr sz="1328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29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29"/>
              <a:buFont typeface="Times New Roman"/>
              <a:buChar char="●"/>
            </a:pPr>
            <a:r>
              <a:rPr lang="en-US" sz="1328">
                <a:latin typeface="Times New Roman"/>
                <a:ea typeface="Times New Roman"/>
                <a:cs typeface="Times New Roman"/>
                <a:sym typeface="Times New Roman"/>
              </a:rPr>
              <a:t>Focus on preventing exploitation of technology through strong cybersecurity and real-time monitoring.</a:t>
            </a:r>
            <a:endParaRPr sz="1328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29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29"/>
              <a:buFont typeface="Times New Roman"/>
              <a:buChar char="●"/>
            </a:pPr>
            <a:r>
              <a:rPr lang="en-US" sz="1328">
                <a:latin typeface="Times New Roman"/>
                <a:ea typeface="Times New Roman"/>
                <a:cs typeface="Times New Roman"/>
                <a:sym typeface="Times New Roman"/>
              </a:rPr>
              <a:t>Aim to safeguard battery-powered systems against both physical and cyber threats.</a:t>
            </a:r>
            <a:endParaRPr sz="1328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328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en-US" sz="1528">
                <a:latin typeface="Times New Roman"/>
                <a:ea typeface="Times New Roman"/>
                <a:cs typeface="Times New Roman"/>
                <a:sym typeface="Times New Roman"/>
              </a:rPr>
              <a:t>Applications</a:t>
            </a:r>
            <a:endParaRPr sz="1528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2975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29"/>
              <a:buFont typeface="Times New Roman"/>
              <a:buChar char="●"/>
            </a:pPr>
            <a:r>
              <a:rPr lang="en-US" sz="1328">
                <a:latin typeface="Times New Roman"/>
                <a:ea typeface="Times New Roman"/>
                <a:cs typeface="Times New Roman"/>
                <a:sym typeface="Times New Roman"/>
              </a:rPr>
              <a:t>Suitable for electric vehicles, energy storage, and portable devices</a:t>
            </a:r>
            <a:endParaRPr sz="1328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29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29"/>
              <a:buFont typeface="Times New Roman"/>
              <a:buChar char="●"/>
            </a:pPr>
            <a:r>
              <a:rPr lang="en-US" sz="1328">
                <a:latin typeface="Times New Roman"/>
                <a:ea typeface="Times New Roman"/>
                <a:cs typeface="Times New Roman"/>
                <a:sym typeface="Times New Roman"/>
              </a:rPr>
              <a:t>Ensures top-tier safety and efficiency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" name="Google Shape;99;p10"/>
          <p:cNvSpPr txBox="1"/>
          <p:nvPr/>
        </p:nvSpPr>
        <p:spPr>
          <a:xfrm>
            <a:off x="498734" y="3684075"/>
            <a:ext cx="1379100" cy="30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Dept. of ECE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4750" y="2136950"/>
            <a:ext cx="2403901" cy="2050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"/>
          <p:cNvSpPr txBox="1"/>
          <p:nvPr>
            <p:ph type="title"/>
          </p:nvPr>
        </p:nvSpPr>
        <p:spPr>
          <a:xfrm>
            <a:off x="2708700" y="-1"/>
            <a:ext cx="8645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LITERATURE SURVEY</a:t>
            </a:r>
            <a:endParaRPr sz="3600"/>
          </a:p>
        </p:txBody>
      </p:sp>
      <p:graphicFrame>
        <p:nvGraphicFramePr>
          <p:cNvPr id="106" name="Google Shape;106;p11"/>
          <p:cNvGraphicFramePr/>
          <p:nvPr/>
        </p:nvGraphicFramePr>
        <p:xfrm>
          <a:off x="2622109" y="80639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{736AF159-A920-43D3-BEE9-19C4B6D26777}</a:tableStyleId>
              </a:tblPr>
              <a:tblGrid>
                <a:gridCol w="2173675"/>
                <a:gridCol w="940975"/>
                <a:gridCol w="3109850"/>
                <a:gridCol w="3258800"/>
              </a:tblGrid>
              <a:tr h="378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TITLE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YEAR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METHODOLOGY 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LIMITATION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2921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Battery Management System Hardware Concept </a:t>
                      </a:r>
                      <a:endParaRPr sz="12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2022</a:t>
                      </a:r>
                      <a:endParaRPr sz="12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0E0E0E"/>
                          </a:solidFill>
                        </a:rPr>
                        <a:t>- General requirements of a Battery Management System (BMS):</a:t>
                      </a:r>
                      <a:endParaRPr sz="1200" u="none" cap="none" strike="noStrike">
                        <a:solidFill>
                          <a:srgbClr val="0E0E0E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0E0E0E"/>
                          </a:solidFill>
                        </a:rPr>
                        <a:t>  - Acquisition of voltage, temperature, and         </a:t>
                      </a:r>
                      <a:endParaRPr sz="1200" u="none" cap="none" strike="noStrike">
                        <a:solidFill>
                          <a:srgbClr val="0E0E0E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0E0E0E"/>
                          </a:solidFill>
                        </a:rPr>
                        <a:t>     current data.</a:t>
                      </a:r>
                      <a:endParaRPr sz="1200" u="none" cap="none" strike="noStrike">
                        <a:solidFill>
                          <a:srgbClr val="0E0E0E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0E0E0E"/>
                          </a:solidFill>
                        </a:rPr>
                        <a:t>  - Robustness against electromagnetic        </a:t>
                      </a:r>
                      <a:endParaRPr sz="1200" u="none" cap="none" strike="noStrike">
                        <a:solidFill>
                          <a:srgbClr val="0E0E0E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0E0E0E"/>
                          </a:solidFill>
                        </a:rPr>
                        <a:t>     interference (EMI).</a:t>
                      </a:r>
                      <a:endParaRPr sz="1200" u="none" cap="none" strike="noStrike">
                        <a:solidFill>
                          <a:srgbClr val="0E0E0E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0E0E0E"/>
                          </a:solidFill>
                        </a:rPr>
                        <a:t>  - Incorporation of redundancy for </a:t>
                      </a:r>
                      <a:endParaRPr sz="1200" u="none" cap="none" strike="noStrike">
                        <a:solidFill>
                          <a:srgbClr val="0E0E0E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0E0E0E"/>
                          </a:solidFill>
                        </a:rPr>
                        <a:t>     functional safety.</a:t>
                      </a:r>
                      <a:endParaRPr sz="1200" u="none" cap="none" strike="noStrike">
                        <a:solidFill>
                          <a:srgbClr val="0E0E0E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0E0E0E"/>
                          </a:solidFill>
                        </a:rPr>
                        <a:t>- Exploration of battery pack topologies:</a:t>
                      </a:r>
                      <a:endParaRPr sz="1200" u="none" cap="none" strike="noStrike">
                        <a:solidFill>
                          <a:srgbClr val="0E0E0E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0E0E0E"/>
                          </a:solidFill>
                        </a:rPr>
                        <a:t>  - Serial cell configurations.</a:t>
                      </a:r>
                      <a:endParaRPr sz="1200" u="none" cap="none" strike="noStrike">
                        <a:solidFill>
                          <a:srgbClr val="0E0E0E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0E0E0E"/>
                          </a:solidFill>
                        </a:rPr>
                        <a:t>  - Parallel cell configurations.</a:t>
                      </a:r>
                      <a:endParaRPr sz="1200" u="none" cap="none" strike="noStrike">
                        <a:solidFill>
                          <a:srgbClr val="0E0E0E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0E0E0E"/>
                          </a:solidFill>
                        </a:rPr>
                        <a:t>  - Understanding the impact of these </a:t>
                      </a:r>
                      <a:endParaRPr sz="1200" u="none" cap="none" strike="noStrike">
                        <a:solidFill>
                          <a:srgbClr val="0E0E0E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0E0E0E"/>
                          </a:solidFill>
                        </a:rPr>
                        <a:t>    topologies on BMS complexity.</a:t>
                      </a:r>
                      <a:endParaRPr sz="1200" u="none" cap="none" strike="noStrike">
                        <a:solidFill>
                          <a:srgbClr val="0E0E0E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0E0E0E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0E0E0E"/>
                          </a:solidFill>
                        </a:rPr>
                        <a:t>- Challenges highlighted in the study:</a:t>
                      </a:r>
                      <a:endParaRPr sz="1200" u="none" cap="none" strike="noStrike">
                        <a:solidFill>
                          <a:srgbClr val="0E0E0E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0E0E0E"/>
                          </a:solidFill>
                        </a:rPr>
                        <a:t>  - Difficulty in maintaining precision in measuring physical parameters (e.g., voltage, temperature) under dynamic operating conditions.</a:t>
                      </a:r>
                      <a:endParaRPr sz="1200" u="none" cap="none" strike="noStrike">
                        <a:solidFill>
                          <a:srgbClr val="0E0E0E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0E0E0E"/>
                          </a:solidFill>
                        </a:rPr>
                        <a:t>  - Use of less accurate sensors exacerbates the precision challenge.</a:t>
                      </a:r>
                      <a:endParaRPr sz="1200" u="none" cap="none" strike="noStrike">
                        <a:solidFill>
                          <a:srgbClr val="0E0E0E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0E0E0E"/>
                          </a:solidFill>
                        </a:rPr>
                        <a:t>  - Increased cost and complexity when:</a:t>
                      </a:r>
                      <a:endParaRPr sz="1200" u="none" cap="none" strike="noStrike">
                        <a:solidFill>
                          <a:srgbClr val="0E0E0E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0E0E0E"/>
                          </a:solidFill>
                        </a:rPr>
                        <a:t>    - Integrating advanced balancing strategies.</a:t>
                      </a:r>
                      <a:endParaRPr sz="1200" u="none" cap="none" strike="noStrike">
                        <a:solidFill>
                          <a:srgbClr val="0E0E0E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0E0E0E"/>
                          </a:solidFill>
                        </a:rPr>
                        <a:t>    - Ensuring high levels of redundancy.</a:t>
                      </a:r>
                      <a:endParaRPr sz="1200" u="none" cap="none" strike="noStrike">
                        <a:solidFill>
                          <a:srgbClr val="0E0E0E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0E0E0E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2625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Voltage Sensor fault detection, isolation and estimation for lithium-ion battery used in electrical vehicles via a simple and practical method </a:t>
                      </a:r>
                      <a:endParaRPr sz="12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2022</a:t>
                      </a:r>
                      <a:endParaRPr sz="12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0E0E0E"/>
                          </a:solidFill>
                        </a:rPr>
                        <a:t>- Voltage sensor fault detection for lithium-ion batteries::</a:t>
                      </a:r>
                      <a:endParaRPr sz="1200" u="none" cap="none" strike="noStrike">
                        <a:solidFill>
                          <a:srgbClr val="0E0E0E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0E0E0E"/>
                          </a:solidFill>
                        </a:rPr>
                        <a:t>  - Structured approach for electric </a:t>
                      </a:r>
                      <a:endParaRPr sz="1200" u="none" cap="none" strike="noStrike">
                        <a:solidFill>
                          <a:srgbClr val="0E0E0E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0E0E0E"/>
                          </a:solidFill>
                        </a:rPr>
                        <a:t>     vehicles.</a:t>
                      </a:r>
                      <a:endParaRPr sz="1200" u="none" cap="none" strike="noStrike">
                        <a:solidFill>
                          <a:srgbClr val="0E0E0E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0E0E0E"/>
                          </a:solidFill>
                        </a:rPr>
                        <a:t>  - Continuous monitoring of battery </a:t>
                      </a:r>
                      <a:endParaRPr sz="1200" u="none" cap="none" strike="noStrike">
                        <a:solidFill>
                          <a:srgbClr val="0E0E0E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0E0E0E"/>
                          </a:solidFill>
                        </a:rPr>
                        <a:t>     parameters:</a:t>
                      </a:r>
                      <a:endParaRPr sz="1200" u="none" cap="none" strike="noStrike">
                        <a:solidFill>
                          <a:srgbClr val="0E0E0E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0E0E0E"/>
                          </a:solidFill>
                        </a:rPr>
                        <a:t>    - Voltage.</a:t>
                      </a:r>
                      <a:endParaRPr sz="1200" u="none" cap="none" strike="noStrike">
                        <a:solidFill>
                          <a:srgbClr val="0E0E0E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0E0E0E"/>
                          </a:solidFill>
                        </a:rPr>
                        <a:t>    - Temperature.</a:t>
                      </a:r>
                      <a:endParaRPr sz="1200" u="none" cap="none" strike="noStrike">
                        <a:solidFill>
                          <a:srgbClr val="0E0E0E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0E0E0E"/>
                          </a:solidFill>
                        </a:rPr>
                        <a:t>    - Current</a:t>
                      </a:r>
                      <a:endParaRPr sz="1200" u="none" cap="none" strike="noStrike">
                        <a:solidFill>
                          <a:srgbClr val="0E0E0E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0E0E0E"/>
                          </a:solidFill>
                        </a:rPr>
                        <a:t>    - Use of voltage sensors embedded in  </a:t>
                      </a:r>
                      <a:endParaRPr sz="1200" u="none" cap="none" strike="noStrike">
                        <a:solidFill>
                          <a:srgbClr val="0E0E0E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0E0E0E"/>
                          </a:solidFill>
                        </a:rPr>
                        <a:t>       the Battery Management System  </a:t>
                      </a:r>
                      <a:endParaRPr sz="1200" u="none" cap="none" strike="noStrike">
                        <a:solidFill>
                          <a:srgbClr val="0E0E0E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0E0E0E"/>
                          </a:solidFill>
                        </a:rPr>
                        <a:t>      (BMS).</a:t>
                      </a:r>
                      <a:endParaRPr sz="12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0E0E0E"/>
                          </a:solidFill>
                        </a:rPr>
                        <a:t>- Limitations of the voltage sensor fault detection approach:</a:t>
                      </a:r>
                      <a:endParaRPr sz="1200" u="none" cap="none" strike="noStrike">
                        <a:solidFill>
                          <a:srgbClr val="0E0E0E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0E0E0E"/>
                          </a:solidFill>
                        </a:rPr>
                        <a:t>  - Voltage sensor faults may not be </a:t>
                      </a:r>
                      <a:endParaRPr sz="1200" u="none" cap="none" strike="noStrike">
                        <a:solidFill>
                          <a:srgbClr val="0E0E0E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0E0E0E"/>
                          </a:solidFill>
                        </a:rPr>
                        <a:t>     immediately detectable:</a:t>
                      </a:r>
                      <a:endParaRPr sz="1200" u="none" cap="none" strike="noStrike">
                        <a:solidFill>
                          <a:srgbClr val="0E0E0E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0E0E0E"/>
                          </a:solidFill>
                        </a:rPr>
                        <a:t>  - Especially when voltage decays slowly </a:t>
                      </a:r>
                      <a:endParaRPr sz="1200" u="none" cap="none" strike="noStrike">
                        <a:solidFill>
                          <a:srgbClr val="0E0E0E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0E0E0E"/>
                          </a:solidFill>
                        </a:rPr>
                        <a:t>      due to parasitic capacitance.</a:t>
                      </a:r>
                      <a:endParaRPr sz="1200" u="none" cap="none" strike="noStrike">
                        <a:solidFill>
                          <a:srgbClr val="0E0E0E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0E0E0E"/>
                          </a:solidFill>
                        </a:rPr>
                        <a:t> - Balancing circuit aids in detecting sensor   </a:t>
                      </a:r>
                      <a:endParaRPr sz="1200" u="none" cap="none" strike="noStrike">
                        <a:solidFill>
                          <a:srgbClr val="0E0E0E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0E0E0E"/>
                          </a:solidFill>
                        </a:rPr>
                        <a:t>  faults but:</a:t>
                      </a:r>
                      <a:endParaRPr sz="1200" u="none" cap="none" strike="noStrike">
                        <a:solidFill>
                          <a:srgbClr val="0E0E0E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0E0E0E"/>
                          </a:solidFill>
                        </a:rPr>
                        <a:t>    - May not be effective in all scenarios.</a:t>
                      </a:r>
                      <a:endParaRPr sz="1200" u="none" cap="none" strike="noStrike">
                        <a:solidFill>
                          <a:srgbClr val="0E0E0E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0E0E0E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0E0E0E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07" name="Google Shape;107;p11"/>
          <p:cNvSpPr txBox="1"/>
          <p:nvPr/>
        </p:nvSpPr>
        <p:spPr>
          <a:xfrm>
            <a:off x="555884" y="3594650"/>
            <a:ext cx="1379100" cy="30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Dept. of ECE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" name="Google Shape;112;p12"/>
          <p:cNvGraphicFramePr/>
          <p:nvPr/>
        </p:nvGraphicFramePr>
        <p:xfrm>
          <a:off x="2725502" y="28645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{736AF159-A920-43D3-BEE9-19C4B6D26777}</a:tableStyleId>
              </a:tblPr>
              <a:tblGrid>
                <a:gridCol w="2245850"/>
                <a:gridCol w="931275"/>
                <a:gridCol w="3468150"/>
                <a:gridCol w="2720725"/>
              </a:tblGrid>
              <a:tr h="312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Functional Safety BMS Design Methodology for Automotive Lithium-Based Batteries  </a:t>
                      </a:r>
                      <a:endParaRPr sz="12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2021</a:t>
                      </a:r>
                      <a:endParaRPr sz="12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/>
                        <a:t>-V-shaped design approach for developing an enhanced BMS: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/>
                        <a:t>  - Focused on functional safety for automotive lithium-based batteries.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/>
                        <a:t>- Phases involved: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/>
                        <a:t>  - Hazard and risk assessment.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/>
                        <a:t>  - Defining safety goals.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/>
                        <a:t>  - Specifying technical requirements.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/>
                        <a:t>  - Developing the BMS architecture.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/>
                        <a:t>  - Verifying the system using Failure Modes, Effects, and Diagnostics Analysis (FMEDA).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/>
                        <a:t>  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/>
                        <a:t>- Compliance: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/>
                        <a:t>  - Aimed at meeting Automotive Safety Integrity Level (ASIL) C standards.</a:t>
                      </a:r>
                      <a:endParaRPr sz="12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/>
                        <a:t> Limitations of the V-shaped design approach: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/>
                        <a:t>  - Reliance on reliability data sources: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/>
                        <a:t>    - Due to the high cost and complexity of accelerated component testing.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/>
                        <a:t>  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/>
                        <a:t>- Challenges in hazard and risk assessments: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/>
                        <a:t>  - Dependence on qualitative judgments when public quantitative data is unavailable.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/>
                        <a:t>  - Potential impact on the accuracy of risk evaluations and safety measures.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/>
                </a:tc>
              </a:tr>
              <a:tr h="3276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Thermal state monitoring of lithium-ion batteries: Progress, challenges, and opportunities </a:t>
                      </a:r>
                      <a:endParaRPr sz="12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 2023  </a:t>
                      </a:r>
                      <a:endParaRPr sz="12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/>
                        <a:t>Hybrid approach for battery state-of-temperature (SOT) estimation: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/>
                        <a:t>  - Integration of machine learning models (e.g., LSTM-RNN) with thermal models.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/>
                        <a:t>- Data inputs: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/>
                        <a:t>  - Current.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/>
                        <a:t>  - Voltage.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/>
                        <a:t>  - Ambient temperature.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/>
                        <a:t>  - Data collected from both lab experiments and field tests.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/>
                        <a:t>  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/>
                        <a:t>-Model operation: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/>
                        <a:t>  - Models function either sequentially or in parallel.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/>
                        <a:t>  - AdaBoost is used to combine outputs from the models.</a:t>
                      </a:r>
                      <a:endParaRPr sz="12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/>
                        <a:t>- Challenges of hybrid method: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/>
                        <a:t>  - Reliance on the accuracy of thermal models: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/>
                        <a:t>    - Inaccurate models can reduce overall performance.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/>
                        <a:t>- Data-driven components: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/>
                        <a:t>  - Require large, well-labeled datasets.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/>
                        <a:t>  - Thermal models: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/>
                        <a:t>  - Must be carefully parameterized, adding to complexity.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/>
                        <a:t>  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/>
                        <a:t>- Computational demand: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/>
                        <a:t>  - Can be resource-intensive, limiting use in real-time or resource-constrained applications.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13" name="Google Shape;113;p12"/>
          <p:cNvSpPr txBox="1"/>
          <p:nvPr/>
        </p:nvSpPr>
        <p:spPr>
          <a:xfrm>
            <a:off x="479684" y="3626925"/>
            <a:ext cx="1379100" cy="30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Dept. of ECE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"/>
          <p:cNvSpPr txBox="1"/>
          <p:nvPr>
            <p:ph type="title"/>
          </p:nvPr>
        </p:nvSpPr>
        <p:spPr>
          <a:xfrm>
            <a:off x="2696775" y="1352950"/>
            <a:ext cx="8993100" cy="13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PROBLEM STATEMENT:-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 sz="2000">
              <a:solidFill>
                <a:srgbClr val="0E0E0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20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Unauthorized modifications to the Battery Management System (BMS) firmware have disabled safety mechanisms in lithium-based batteries, leading to thermal runaway and explosions. This project aims to develop a secure BMS to prevent tampering and ensure battery safety in critical devices.</a:t>
            </a:r>
            <a:endParaRPr sz="2000">
              <a:solidFill>
                <a:srgbClr val="0E0E0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 sz="2000">
              <a:solidFill>
                <a:srgbClr val="0E0E0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b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p13"/>
          <p:cNvSpPr txBox="1"/>
          <p:nvPr>
            <p:ph idx="1" type="body"/>
          </p:nvPr>
        </p:nvSpPr>
        <p:spPr>
          <a:xfrm>
            <a:off x="2696775" y="3061150"/>
            <a:ext cx="9183600" cy="3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50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b="1" lang="en-US" sz="1900">
                <a:latin typeface="Times New Roman"/>
                <a:ea typeface="Times New Roman"/>
                <a:cs typeface="Times New Roman"/>
                <a:sym typeface="Times New Roman"/>
              </a:rPr>
              <a:t>OBJECTIVES:-</a:t>
            </a:r>
            <a:endParaRPr b="1"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0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0320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9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1. </a:t>
            </a:r>
            <a:r>
              <a:rPr b="1" lang="en-US" sz="19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Study the Battery Management System (BMS): </a:t>
            </a:r>
            <a:r>
              <a:rPr lang="en-US" sz="19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understand the core functions and components of a BMS, including battery monitoring, state of charge (SOC), and safety mechanisms. It involves studying various BMS implementations, challenges such as balancing and thermal management, and their application in different industries.</a:t>
            </a:r>
            <a:endParaRPr sz="1900">
              <a:solidFill>
                <a:srgbClr val="0E0E0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0320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2.	</a:t>
            </a:r>
            <a:r>
              <a:rPr b="1" lang="en-US" sz="19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Integrate a Tamper-Resistant Battery Management System:</a:t>
            </a:r>
            <a:r>
              <a:rPr lang="en-US" sz="19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Enhancing BMS security by integrating tamper detection, secure communication protocols, and physical protection mechanisms. It ensures the system is resilient against unauthorized access and complies with safety and security standards.</a:t>
            </a:r>
            <a:endParaRPr sz="1900">
              <a:solidFill>
                <a:srgbClr val="0E0E0E"/>
              </a:solidFill>
            </a:endParaRPr>
          </a:p>
          <a:p>
            <a:pPr indent="0" lvl="0" marL="50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300"/>
          </a:p>
        </p:txBody>
      </p:sp>
      <p:sp>
        <p:nvSpPr>
          <p:cNvPr id="120" name="Google Shape;120;p13"/>
          <p:cNvSpPr txBox="1"/>
          <p:nvPr/>
        </p:nvSpPr>
        <p:spPr>
          <a:xfrm>
            <a:off x="555884" y="3665025"/>
            <a:ext cx="1379100" cy="30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Dept. of ECE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4"/>
          <p:cNvSpPr txBox="1"/>
          <p:nvPr/>
        </p:nvSpPr>
        <p:spPr>
          <a:xfrm>
            <a:off x="498734" y="3607875"/>
            <a:ext cx="1379100" cy="30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Dept. of ECE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4"/>
          <p:cNvSpPr txBox="1"/>
          <p:nvPr/>
        </p:nvSpPr>
        <p:spPr>
          <a:xfrm>
            <a:off x="2717250" y="213825"/>
            <a:ext cx="89085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950" u="none" cap="none" strike="noStrike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endParaRPr b="0" i="0" sz="3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4"/>
          <p:cNvSpPr txBox="1"/>
          <p:nvPr/>
        </p:nvSpPr>
        <p:spPr>
          <a:xfrm>
            <a:off x="3603050" y="3890200"/>
            <a:ext cx="27132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Temperature sensor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4"/>
          <p:cNvSpPr txBox="1"/>
          <p:nvPr/>
        </p:nvSpPr>
        <p:spPr>
          <a:xfrm>
            <a:off x="3603050" y="4819575"/>
            <a:ext cx="24870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Voltage sensor</a:t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4"/>
          <p:cNvSpPr txBox="1"/>
          <p:nvPr/>
        </p:nvSpPr>
        <p:spPr>
          <a:xfrm>
            <a:off x="3603050" y="5899775"/>
            <a:ext cx="25371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 sensor</a:t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4"/>
          <p:cNvSpPr txBox="1"/>
          <p:nvPr/>
        </p:nvSpPr>
        <p:spPr>
          <a:xfrm>
            <a:off x="6818525" y="5648675"/>
            <a:ext cx="25371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Safety Protocols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4"/>
          <p:cNvSpPr txBox="1"/>
          <p:nvPr/>
        </p:nvSpPr>
        <p:spPr>
          <a:xfrm>
            <a:off x="7756300" y="4392575"/>
            <a:ext cx="23028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BMS Firmware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4"/>
          <p:cNvSpPr txBox="1"/>
          <p:nvPr/>
        </p:nvSpPr>
        <p:spPr>
          <a:xfrm>
            <a:off x="8777950" y="2175875"/>
            <a:ext cx="1708200" cy="15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Battery Protection Circuit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4"/>
          <p:cNvSpPr txBox="1"/>
          <p:nvPr/>
        </p:nvSpPr>
        <p:spPr>
          <a:xfrm>
            <a:off x="10712250" y="1783650"/>
            <a:ext cx="1680600" cy="3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Li-ion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Battery pack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4"/>
          <p:cNvSpPr/>
          <p:nvPr/>
        </p:nvSpPr>
        <p:spPr>
          <a:xfrm>
            <a:off x="2674775" y="1704813"/>
            <a:ext cx="2537100" cy="92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Microcontroller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(Arduino/ESP3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2)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4"/>
          <p:cNvSpPr/>
          <p:nvPr/>
        </p:nvSpPr>
        <p:spPr>
          <a:xfrm>
            <a:off x="3577925" y="3839900"/>
            <a:ext cx="2688000" cy="63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Temperature sensor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/>
          <p:nvPr/>
        </p:nvSpPr>
        <p:spPr>
          <a:xfrm>
            <a:off x="3577925" y="4844750"/>
            <a:ext cx="2688000" cy="50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Voltage sensor</a:t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4"/>
          <p:cNvSpPr/>
          <p:nvPr/>
        </p:nvSpPr>
        <p:spPr>
          <a:xfrm>
            <a:off x="3577925" y="5874700"/>
            <a:ext cx="2688000" cy="50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 sensor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4"/>
          <p:cNvSpPr/>
          <p:nvPr/>
        </p:nvSpPr>
        <p:spPr>
          <a:xfrm>
            <a:off x="6818525" y="5648675"/>
            <a:ext cx="2713200" cy="75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Safety Protocols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4"/>
          <p:cNvSpPr/>
          <p:nvPr/>
        </p:nvSpPr>
        <p:spPr>
          <a:xfrm>
            <a:off x="7697750" y="4241850"/>
            <a:ext cx="2487000" cy="92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BMS Firmware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4"/>
          <p:cNvSpPr/>
          <p:nvPr/>
        </p:nvSpPr>
        <p:spPr>
          <a:xfrm>
            <a:off x="8677475" y="1729750"/>
            <a:ext cx="1808700" cy="187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Battery Protection Circuit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4"/>
          <p:cNvSpPr/>
          <p:nvPr/>
        </p:nvSpPr>
        <p:spPr>
          <a:xfrm>
            <a:off x="10751650" y="1704825"/>
            <a:ext cx="1379100" cy="286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Li-ion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Battery pack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4"/>
          <p:cNvSpPr/>
          <p:nvPr/>
        </p:nvSpPr>
        <p:spPr>
          <a:xfrm>
            <a:off x="3075525" y="2809925"/>
            <a:ext cx="25200" cy="3341100"/>
          </a:xfrm>
          <a:prstGeom prst="downArrow">
            <a:avLst>
              <a:gd fmla="val 50000" name="adj1"/>
              <a:gd fmla="val 199702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4"/>
          <p:cNvSpPr/>
          <p:nvPr/>
        </p:nvSpPr>
        <p:spPr>
          <a:xfrm>
            <a:off x="3075525" y="4116225"/>
            <a:ext cx="301500" cy="12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4"/>
          <p:cNvSpPr/>
          <p:nvPr/>
        </p:nvSpPr>
        <p:spPr>
          <a:xfrm>
            <a:off x="3075525" y="5045700"/>
            <a:ext cx="301500" cy="12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4"/>
          <p:cNvSpPr/>
          <p:nvPr/>
        </p:nvSpPr>
        <p:spPr>
          <a:xfrm>
            <a:off x="3075525" y="6063100"/>
            <a:ext cx="301500" cy="12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4"/>
          <p:cNvSpPr/>
          <p:nvPr/>
        </p:nvSpPr>
        <p:spPr>
          <a:xfrm>
            <a:off x="6290975" y="4066000"/>
            <a:ext cx="180900" cy="5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4"/>
          <p:cNvSpPr/>
          <p:nvPr/>
        </p:nvSpPr>
        <p:spPr>
          <a:xfrm>
            <a:off x="6290975" y="5095950"/>
            <a:ext cx="175800" cy="5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4"/>
          <p:cNvSpPr/>
          <p:nvPr/>
        </p:nvSpPr>
        <p:spPr>
          <a:xfrm>
            <a:off x="6291025" y="6125900"/>
            <a:ext cx="175800" cy="5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4"/>
          <p:cNvSpPr/>
          <p:nvPr/>
        </p:nvSpPr>
        <p:spPr>
          <a:xfrm>
            <a:off x="6491925" y="4078650"/>
            <a:ext cx="25200" cy="208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4"/>
          <p:cNvSpPr/>
          <p:nvPr/>
        </p:nvSpPr>
        <p:spPr>
          <a:xfrm>
            <a:off x="6517075" y="4442800"/>
            <a:ext cx="992400" cy="12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4"/>
          <p:cNvSpPr/>
          <p:nvPr/>
        </p:nvSpPr>
        <p:spPr>
          <a:xfrm>
            <a:off x="7097275" y="4762125"/>
            <a:ext cx="412200" cy="7536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4"/>
          <p:cNvSpPr/>
          <p:nvPr/>
        </p:nvSpPr>
        <p:spPr>
          <a:xfrm rot="10800000">
            <a:off x="9657000" y="5347250"/>
            <a:ext cx="402000" cy="8541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4"/>
          <p:cNvSpPr/>
          <p:nvPr/>
        </p:nvSpPr>
        <p:spPr>
          <a:xfrm>
            <a:off x="5261025" y="2056325"/>
            <a:ext cx="2688000" cy="5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4"/>
          <p:cNvSpPr/>
          <p:nvPr/>
        </p:nvSpPr>
        <p:spPr>
          <a:xfrm>
            <a:off x="7831114" y="2056325"/>
            <a:ext cx="261900" cy="1965000"/>
          </a:xfrm>
          <a:prstGeom prst="downArrow">
            <a:avLst>
              <a:gd fmla="val 21603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4"/>
          <p:cNvSpPr/>
          <p:nvPr/>
        </p:nvSpPr>
        <p:spPr>
          <a:xfrm>
            <a:off x="9423700" y="3644338"/>
            <a:ext cx="108000" cy="5694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4"/>
          <p:cNvSpPr/>
          <p:nvPr/>
        </p:nvSpPr>
        <p:spPr>
          <a:xfrm>
            <a:off x="9942950" y="1423112"/>
            <a:ext cx="1235100" cy="3078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4"/>
          <p:cNvSpPr/>
          <p:nvPr/>
        </p:nvSpPr>
        <p:spPr>
          <a:xfrm flipH="1" rot="10800000">
            <a:off x="4240650" y="1181200"/>
            <a:ext cx="7385100" cy="486300"/>
          </a:xfrm>
          <a:prstGeom prst="bentUpArrow">
            <a:avLst>
              <a:gd fmla="val 1078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4"/>
          <p:cNvSpPr/>
          <p:nvPr/>
        </p:nvSpPr>
        <p:spPr>
          <a:xfrm>
            <a:off x="4175850" y="1181200"/>
            <a:ext cx="64800" cy="52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"/>
          <p:cNvSpPr txBox="1"/>
          <p:nvPr>
            <p:ph type="title"/>
          </p:nvPr>
        </p:nvSpPr>
        <p:spPr>
          <a:xfrm>
            <a:off x="1966050" y="184925"/>
            <a:ext cx="10130400" cy="506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260"/>
              <a:t>Simulink</a:t>
            </a:r>
            <a:endParaRPr b="1" sz="2260"/>
          </a:p>
        </p:txBody>
      </p:sp>
      <p:sp>
        <p:nvSpPr>
          <p:cNvPr id="164" name="Google Shape;164;p15"/>
          <p:cNvSpPr txBox="1"/>
          <p:nvPr>
            <p:ph idx="1" type="body"/>
          </p:nvPr>
        </p:nvSpPr>
        <p:spPr>
          <a:xfrm>
            <a:off x="2708694" y="1825625"/>
            <a:ext cx="86451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700" y="1069500"/>
            <a:ext cx="8912350" cy="534860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5"/>
          <p:cNvSpPr txBox="1"/>
          <p:nvPr/>
        </p:nvSpPr>
        <p:spPr>
          <a:xfrm>
            <a:off x="498734" y="3607875"/>
            <a:ext cx="1379100" cy="30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Dept. of ECE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"/>
          <p:cNvSpPr txBox="1"/>
          <p:nvPr/>
        </p:nvSpPr>
        <p:spPr>
          <a:xfrm>
            <a:off x="508034" y="3644350"/>
            <a:ext cx="1379100" cy="30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Dept. of ECE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6"/>
          <p:cNvSpPr txBox="1"/>
          <p:nvPr/>
        </p:nvSpPr>
        <p:spPr>
          <a:xfrm>
            <a:off x="2019000" y="122300"/>
            <a:ext cx="103047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0000"/>
                </a:solidFill>
              </a:rPr>
              <a:t>Components</a:t>
            </a:r>
            <a:endParaRPr b="1" sz="2300">
              <a:solidFill>
                <a:srgbClr val="000000"/>
              </a:solidFill>
            </a:endParaRPr>
          </a:p>
        </p:txBody>
      </p:sp>
      <p:pic>
        <p:nvPicPr>
          <p:cNvPr id="173" name="Google Shape;1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4900" y="766600"/>
            <a:ext cx="4537101" cy="320916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6"/>
          <p:cNvSpPr/>
          <p:nvPr/>
        </p:nvSpPr>
        <p:spPr>
          <a:xfrm>
            <a:off x="6096000" y="1217675"/>
            <a:ext cx="1515300" cy="11478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Microcontroller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Arduino UNO 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2851" y="888725"/>
            <a:ext cx="2156225" cy="215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6"/>
          <p:cNvSpPr/>
          <p:nvPr/>
        </p:nvSpPr>
        <p:spPr>
          <a:xfrm>
            <a:off x="2610200" y="888725"/>
            <a:ext cx="1515300" cy="11478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Thermal sensor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(DHT11)</a:t>
            </a:r>
            <a:endParaRPr sz="1500"/>
          </a:p>
        </p:txBody>
      </p:sp>
      <p:pic>
        <p:nvPicPr>
          <p:cNvPr id="177" name="Google Shape;17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70326" y="4276060"/>
            <a:ext cx="2572451" cy="2385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3754426" y="3603648"/>
            <a:ext cx="2900050" cy="2803203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6"/>
          <p:cNvSpPr/>
          <p:nvPr/>
        </p:nvSpPr>
        <p:spPr>
          <a:xfrm>
            <a:off x="7255125" y="4557650"/>
            <a:ext cx="1515300" cy="8952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Current sensor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(ACS712)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6"/>
          <p:cNvSpPr/>
          <p:nvPr/>
        </p:nvSpPr>
        <p:spPr>
          <a:xfrm>
            <a:off x="2610200" y="3728025"/>
            <a:ext cx="1379100" cy="11478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Voltage sensor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(ADS1115)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